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404" r:id="rId6"/>
    <p:sldId id="410" r:id="rId7"/>
    <p:sldId id="405" r:id="rId8"/>
    <p:sldId id="406" r:id="rId9"/>
    <p:sldId id="407" r:id="rId10"/>
    <p:sldId id="408" r:id="rId11"/>
    <p:sldId id="409" r:id="rId12"/>
    <p:sldId id="260" r:id="rId13"/>
    <p:sldId id="261" r:id="rId14"/>
    <p:sldId id="262" r:id="rId15"/>
    <p:sldId id="26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30" r:id="rId31"/>
    <p:sldId id="331" r:id="rId32"/>
    <p:sldId id="332" r:id="rId33"/>
    <p:sldId id="333" r:id="rId34"/>
    <p:sldId id="334" r:id="rId35"/>
    <p:sldId id="335" r:id="rId36"/>
    <p:sldId id="336" r:id="rId37"/>
    <p:sldId id="337" r:id="rId38"/>
    <p:sldId id="338" r:id="rId39"/>
    <p:sldId id="339" r:id="rId40"/>
    <p:sldId id="340" r:id="rId41"/>
    <p:sldId id="341" r:id="rId42"/>
    <p:sldId id="342" r:id="rId43"/>
    <p:sldId id="343" r:id="rId44"/>
    <p:sldId id="344" r:id="rId45"/>
    <p:sldId id="345" r:id="rId46"/>
    <p:sldId id="346" r:id="rId47"/>
    <p:sldId id="387" r:id="rId48"/>
    <p:sldId id="388" r:id="rId49"/>
    <p:sldId id="417" r:id="rId50"/>
    <p:sldId id="418" r:id="rId51"/>
    <p:sldId id="419" r:id="rId52"/>
    <p:sldId id="420" r:id="rId53"/>
    <p:sldId id="421" r:id="rId54"/>
    <p:sldId id="422" r:id="rId55"/>
    <p:sldId id="423" r:id="rId56"/>
    <p:sldId id="424" r:id="rId57"/>
    <p:sldId id="425" r:id="rId58"/>
    <p:sldId id="426" r:id="rId59"/>
    <p:sldId id="427" r:id="rId60"/>
    <p:sldId id="428" r:id="rId61"/>
    <p:sldId id="429" r:id="rId62"/>
    <p:sldId id="430" r:id="rId63"/>
    <p:sldId id="431" r:id="rId64"/>
    <p:sldId id="432" r:id="rId65"/>
    <p:sldId id="434" r:id="rId66"/>
    <p:sldId id="435" r:id="rId67"/>
    <p:sldId id="436" r:id="rId68"/>
    <p:sldId id="439" r:id="rId69"/>
    <p:sldId id="441" r:id="rId70"/>
    <p:sldId id="440" r:id="rId71"/>
    <p:sldId id="437" r:id="rId72"/>
    <p:sldId id="389" r:id="rId73"/>
    <p:sldId id="390" r:id="rId74"/>
    <p:sldId id="392" r:id="rId75"/>
    <p:sldId id="393" r:id="rId76"/>
    <p:sldId id="394" r:id="rId77"/>
    <p:sldId id="395" r:id="rId78"/>
    <p:sldId id="396" r:id="rId79"/>
    <p:sldId id="397" r:id="rId80"/>
    <p:sldId id="398" r:id="rId81"/>
    <p:sldId id="460" r:id="rId82"/>
    <p:sldId id="438" r:id="rId83"/>
    <p:sldId id="403" r:id="rId84"/>
    <p:sldId id="400" r:id="rId85"/>
    <p:sldId id="401" r:id="rId86"/>
    <p:sldId id="402" r:id="rId87"/>
    <p:sldId id="411" r:id="rId88"/>
    <p:sldId id="442" r:id="rId89"/>
    <p:sldId id="443" r:id="rId90"/>
    <p:sldId id="444" r:id="rId91"/>
    <p:sldId id="445" r:id="rId92"/>
    <p:sldId id="446" r:id="rId93"/>
    <p:sldId id="447" r:id="rId94"/>
    <p:sldId id="448" r:id="rId95"/>
    <p:sldId id="449" r:id="rId96"/>
    <p:sldId id="450" r:id="rId97"/>
    <p:sldId id="451" r:id="rId98"/>
    <p:sldId id="452" r:id="rId99"/>
    <p:sldId id="453" r:id="rId100"/>
    <p:sldId id="454" r:id="rId101"/>
    <p:sldId id="455" r:id="rId102"/>
    <p:sldId id="456" r:id="rId103"/>
    <p:sldId id="457" r:id="rId104"/>
    <p:sldId id="459" r:id="rId105"/>
    <p:sldId id="458" r:id="rId106"/>
    <p:sldId id="461" r:id="rId107"/>
    <p:sldId id="462" r:id="rId108"/>
    <p:sldId id="463" r:id="rId109"/>
    <p:sldId id="464" r:id="rId110"/>
    <p:sldId id="465" r:id="rId111"/>
  </p:sldIdLst>
  <p:sldSz cx="10693400" cy="7556500"/>
  <p:notesSz cx="7556500" cy="10693400"/>
  <p:defaultTextStyle>
    <a:defPPr>
      <a:defRPr kern="0"/>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704" y="-390"/>
      </p:cViewPr>
      <p:guideLst>
        <p:guide orient="horz" pos="2035"/>
        <p:guide pos="305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2515"/>
            <a:ext cx="908939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1640"/>
            <a:ext cx="74853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450" b="0" i="0">
                <a:solidFill>
                  <a:schemeClr val="tx1"/>
                </a:solidFill>
                <a:latin typeface="Times New Roman"/>
                <a:cs typeface="Times New Roman"/>
              </a:defRPr>
            </a:lvl1pPr>
          </a:lstStyle>
          <a:p>
            <a:pPr marL="12700">
              <a:lnSpc>
                <a:spcPts val="1710"/>
              </a:lnSpc>
            </a:pPr>
            <a:r>
              <a:rPr dirty="0"/>
              <a:t>Scanned</a:t>
            </a:r>
            <a:r>
              <a:rPr spc="65" dirty="0"/>
              <a:t> </a:t>
            </a:r>
            <a:r>
              <a:rPr dirty="0"/>
              <a:t>by</a:t>
            </a:r>
            <a:r>
              <a:rPr spc="70" dirty="0"/>
              <a:t> </a:t>
            </a:r>
            <a:r>
              <a:rPr spc="-10" dirty="0"/>
              <a:t>CamScanner</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450" b="0" i="0">
                <a:solidFill>
                  <a:schemeClr val="tx1"/>
                </a:solidFill>
                <a:latin typeface="Times New Roman"/>
                <a:cs typeface="Times New Roman"/>
              </a:defRPr>
            </a:lvl1pPr>
          </a:lstStyle>
          <a:p>
            <a:pPr marL="12700">
              <a:lnSpc>
                <a:spcPts val="1710"/>
              </a:lnSpc>
            </a:pPr>
            <a:r>
              <a:rPr dirty="0"/>
              <a:t>Scanned</a:t>
            </a:r>
            <a:r>
              <a:rPr spc="65" dirty="0"/>
              <a:t> </a:t>
            </a:r>
            <a:r>
              <a:rPr dirty="0"/>
              <a:t>by</a:t>
            </a:r>
            <a:r>
              <a:rPr spc="70" dirty="0"/>
              <a:t> </a:t>
            </a:r>
            <a:r>
              <a:rPr spc="-10" dirty="0"/>
              <a:t>CamScanner</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534671" y="1737995"/>
            <a:ext cx="4651628"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7995"/>
            <a:ext cx="4651628"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450" b="0" i="0">
                <a:solidFill>
                  <a:schemeClr val="tx1"/>
                </a:solidFill>
                <a:latin typeface="Times New Roman"/>
                <a:cs typeface="Times New Roman"/>
              </a:defRPr>
            </a:lvl1pPr>
          </a:lstStyle>
          <a:p>
            <a:pPr marL="12700">
              <a:lnSpc>
                <a:spcPts val="1710"/>
              </a:lnSpc>
            </a:pPr>
            <a:r>
              <a:rPr dirty="0"/>
              <a:t>Scanned</a:t>
            </a:r>
            <a:r>
              <a:rPr spc="65" dirty="0"/>
              <a:t> </a:t>
            </a:r>
            <a:r>
              <a:rPr dirty="0"/>
              <a:t>by</a:t>
            </a:r>
            <a:r>
              <a:rPr spc="70" dirty="0"/>
              <a:t> </a:t>
            </a:r>
            <a:r>
              <a:rPr spc="-10" dirty="0"/>
              <a:t>CamScanner</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1/29/2025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1450" b="0" i="0">
                <a:solidFill>
                  <a:schemeClr val="tx1"/>
                </a:solidFill>
                <a:latin typeface="Times New Roman"/>
                <a:cs typeface="Times New Roman"/>
              </a:defRPr>
            </a:lvl1pPr>
          </a:lstStyle>
          <a:p>
            <a:pPr marL="12700">
              <a:lnSpc>
                <a:spcPts val="1710"/>
              </a:lnSpc>
            </a:pPr>
            <a:r>
              <a:rPr dirty="0"/>
              <a:t>Scanned</a:t>
            </a:r>
            <a:r>
              <a:rPr spc="65" dirty="0"/>
              <a:t> </a:t>
            </a:r>
            <a:r>
              <a:rPr dirty="0"/>
              <a:t>by</a:t>
            </a:r>
            <a:r>
              <a:rPr spc="70" dirty="0"/>
              <a:t> </a:t>
            </a:r>
            <a:r>
              <a:rPr spc="-10" dirty="0"/>
              <a:t>CamScanner</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1/29/2025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450" b="0" i="0">
                <a:solidFill>
                  <a:schemeClr val="tx1"/>
                </a:solidFill>
                <a:latin typeface="Times New Roman"/>
                <a:cs typeface="Times New Roman"/>
              </a:defRPr>
            </a:lvl1pPr>
          </a:lstStyle>
          <a:p>
            <a:pPr marL="12700">
              <a:lnSpc>
                <a:spcPts val="1710"/>
              </a:lnSpc>
            </a:pPr>
            <a:r>
              <a:rPr dirty="0"/>
              <a:t>Scanned</a:t>
            </a:r>
            <a:r>
              <a:rPr spc="65" dirty="0"/>
              <a:t> </a:t>
            </a:r>
            <a:r>
              <a:rPr dirty="0"/>
              <a:t>by</a:t>
            </a:r>
            <a:r>
              <a:rPr spc="70" dirty="0"/>
              <a:t> </a:t>
            </a:r>
            <a:r>
              <a:rPr spc="-10" dirty="0"/>
              <a:t>CamScanner</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1/29/2025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4670" y="302260"/>
            <a:ext cx="962406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34670" y="1737995"/>
            <a:ext cx="962406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7440451" y="7339125"/>
            <a:ext cx="2702105" cy="218008"/>
          </a:xfrm>
          <a:prstGeom prst="rect">
            <a:avLst/>
          </a:prstGeom>
        </p:spPr>
        <p:txBody>
          <a:bodyPr wrap="square" lIns="0" tIns="0" rIns="0" bIns="0">
            <a:spAutoFit/>
          </a:bodyPr>
          <a:lstStyle>
            <a:lvl1pPr>
              <a:defRPr sz="1450" b="0" i="0">
                <a:solidFill>
                  <a:schemeClr val="tx1"/>
                </a:solidFill>
                <a:latin typeface="Times New Roman"/>
                <a:cs typeface="Times New Roman"/>
              </a:defRPr>
            </a:lvl1pPr>
          </a:lstStyle>
          <a:p>
            <a:pPr marL="12700">
              <a:lnSpc>
                <a:spcPts val="1710"/>
              </a:lnSpc>
            </a:pPr>
            <a:r>
              <a:rPr dirty="0"/>
              <a:t>Scanned</a:t>
            </a:r>
            <a:r>
              <a:rPr spc="65" dirty="0"/>
              <a:t> </a:t>
            </a:r>
            <a:r>
              <a:rPr dirty="0"/>
              <a:t>by</a:t>
            </a:r>
            <a:r>
              <a:rPr spc="70" dirty="0"/>
              <a:t> </a:t>
            </a:r>
            <a:r>
              <a:rPr spc="-10" dirty="0"/>
              <a:t>CamScanner</a:t>
            </a:r>
          </a:p>
        </p:txBody>
      </p:sp>
      <p:sp>
        <p:nvSpPr>
          <p:cNvPr id="5" name="Holder 5"/>
          <p:cNvSpPr>
            <a:spLocks noGrp="1"/>
          </p:cNvSpPr>
          <p:nvPr>
            <p:ph type="dt" sz="half" idx="6"/>
          </p:nvPr>
        </p:nvSpPr>
        <p:spPr>
          <a:xfrm>
            <a:off x="534671" y="7027545"/>
            <a:ext cx="2459482"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1/29/2025</a:t>
            </a:fld>
            <a:endParaRPr lang="en-US"/>
          </a:p>
        </p:txBody>
      </p:sp>
      <p:sp>
        <p:nvSpPr>
          <p:cNvPr id="6" name="Holder 6"/>
          <p:cNvSpPr>
            <a:spLocks noGrp="1"/>
          </p:cNvSpPr>
          <p:nvPr>
            <p:ph type="sldNum" sz="quarter" idx="7"/>
          </p:nvPr>
        </p:nvSpPr>
        <p:spPr>
          <a:xfrm>
            <a:off x="7699249" y="7027545"/>
            <a:ext cx="2459482"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8421" y="2083904"/>
            <a:ext cx="9980506" cy="2531464"/>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803697"/>
            <a:ext cx="10693400" cy="3724742"/>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5883" y="2028229"/>
            <a:ext cx="10457515" cy="3634659"/>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67335" y="2308868"/>
            <a:ext cx="9802282" cy="2758900"/>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1799"/>
            <a:ext cx="10732512" cy="6053137"/>
          </a:xfrm>
          <a:prstGeom prst="rect">
            <a:avLst/>
          </a:prstGeom>
        </p:spPr>
      </p:pic>
    </p:spTree>
    <p:extLst>
      <p:ext uri="{BB962C8B-B14F-4D97-AF65-F5344CB8AC3E}">
        <p14:creationId xmlns:p14="http://schemas.microsoft.com/office/powerpoint/2010/main" val="197311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4908"/>
            <a:ext cx="10058400" cy="5649991"/>
          </a:xfrm>
          <a:prstGeom prst="rect">
            <a:avLst/>
          </a:prstGeom>
        </p:spPr>
      </p:pic>
    </p:spTree>
    <p:extLst>
      <p:ext uri="{BB962C8B-B14F-4D97-AF65-F5344CB8AC3E}">
        <p14:creationId xmlns:p14="http://schemas.microsoft.com/office/powerpoint/2010/main" val="3509135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693400" cy="7556499"/>
          </a:xfrm>
          <a:prstGeom prst="rect">
            <a:avLst/>
          </a:prstGeom>
        </p:spPr>
      </p:pic>
    </p:spTree>
    <p:extLst>
      <p:ext uri="{BB962C8B-B14F-4D97-AF65-F5344CB8AC3E}">
        <p14:creationId xmlns:p14="http://schemas.microsoft.com/office/powerpoint/2010/main" val="3253490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900" y="1"/>
            <a:ext cx="8839200" cy="7524750"/>
          </a:xfrm>
          <a:prstGeom prst="rect">
            <a:avLst/>
          </a:prstGeom>
        </p:spPr>
      </p:pic>
    </p:spTree>
    <p:extLst>
      <p:ext uri="{BB962C8B-B14F-4D97-AF65-F5344CB8AC3E}">
        <p14:creationId xmlns:p14="http://schemas.microsoft.com/office/powerpoint/2010/main" val="2281655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774906"/>
            <a:ext cx="10953750" cy="5649991"/>
          </a:xfrm>
          <a:prstGeom prst="rect">
            <a:avLst/>
          </a:prstGeom>
        </p:spPr>
      </p:pic>
    </p:spTree>
    <p:extLst>
      <p:ext uri="{BB962C8B-B14F-4D97-AF65-F5344CB8AC3E}">
        <p14:creationId xmlns:p14="http://schemas.microsoft.com/office/powerpoint/2010/main" val="103041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9774" y="0"/>
            <a:ext cx="6193852" cy="7556500"/>
          </a:xfrm>
          <a:prstGeom prst="rect">
            <a:avLst/>
          </a:prstGeom>
        </p:spPr>
      </p:pic>
    </p:spTree>
    <p:extLst>
      <p:ext uri="{BB962C8B-B14F-4D97-AF65-F5344CB8AC3E}">
        <p14:creationId xmlns:p14="http://schemas.microsoft.com/office/powerpoint/2010/main" val="680768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950"/>
            <a:ext cx="10693400" cy="7848600"/>
          </a:xfrm>
          <a:prstGeom prst="rect">
            <a:avLst/>
          </a:prstGeom>
        </p:spPr>
      </p:pic>
    </p:spTree>
    <p:extLst>
      <p:ext uri="{BB962C8B-B14F-4D97-AF65-F5344CB8AC3E}">
        <p14:creationId xmlns:p14="http://schemas.microsoft.com/office/powerpoint/2010/main" val="1402457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69582" y="2061883"/>
            <a:ext cx="9884655" cy="3544914"/>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8969" y="2090938"/>
            <a:ext cx="10514430" cy="3507739"/>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3391" y="1998837"/>
            <a:ext cx="10600007" cy="3707552"/>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78473" y="2075252"/>
            <a:ext cx="10414926" cy="3537622"/>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695883"/>
            <a:ext cx="10693400" cy="3940371"/>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696876"/>
            <a:ext cx="10693400" cy="3938384"/>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78769"/>
            <a:ext cx="10693400" cy="3774599"/>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10685"/>
            <a:ext cx="10693400" cy="3910768"/>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01628"/>
            <a:ext cx="10693400" cy="3928882"/>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05185"/>
            <a:ext cx="10693400" cy="3921767"/>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34009"/>
            <a:ext cx="10693400" cy="3864118"/>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861411"/>
            <a:ext cx="10693400" cy="3609314"/>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4072" y="1984660"/>
            <a:ext cx="10499327" cy="1938224"/>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833783"/>
            <a:ext cx="8806329" cy="2722254"/>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06892"/>
            <a:ext cx="10487397" cy="3918352"/>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802930"/>
            <a:ext cx="10693400" cy="3726276"/>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821166"/>
            <a:ext cx="10693400" cy="3689806"/>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930361"/>
            <a:ext cx="10693400" cy="3471416"/>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608136"/>
            <a:ext cx="10693400" cy="4115864"/>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09435"/>
            <a:ext cx="10693400" cy="3913268"/>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31277"/>
            <a:ext cx="10693400" cy="3869583"/>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638715"/>
            <a:ext cx="10693400" cy="4054708"/>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03786"/>
            <a:ext cx="10693400" cy="3924567"/>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38699"/>
            <a:ext cx="10693400" cy="3854740"/>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25812"/>
            <a:ext cx="10693400" cy="3880514"/>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24570"/>
            <a:ext cx="10693400" cy="3882998"/>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46139"/>
            <a:ext cx="10693400" cy="3839861"/>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206521"/>
            <a:ext cx="10693400" cy="2790939"/>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832880"/>
            <a:ext cx="10693400" cy="3666378"/>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697906"/>
            <a:ext cx="10693400" cy="3936326"/>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15405"/>
            <a:ext cx="10693400" cy="3901328"/>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1738569"/>
            <a:ext cx="10032634" cy="3854999"/>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17908"/>
            <a:ext cx="10693400" cy="3896322"/>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652608"/>
            <a:ext cx="10693400" cy="4026920"/>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12210"/>
            <a:ext cx="9826366" cy="3907717"/>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3757" y="1597201"/>
            <a:ext cx="10316756" cy="4203156"/>
          </a:xfrm>
          <a:prstGeom prst="rect">
            <a:avLst/>
          </a:prstGeom>
        </p:spPr>
      </p:pic>
      <p:sp>
        <p:nvSpPr>
          <p:cNvPr id="3" name="object 3"/>
          <p:cNvSpPr txBox="1">
            <a:spLocks noGrp="1"/>
          </p:cNvSpPr>
          <p:nvPr>
            <p:ph type="ftr" sz="quarter" idx="5"/>
          </p:nvPr>
        </p:nvSpPr>
        <p:spPr>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TUD\Downloads\IMG-0497.jpg"/>
          <p:cNvPicPr>
            <a:picLocks noChangeAspect="1" noChangeArrowheads="1"/>
          </p:cNvPicPr>
          <p:nvPr/>
        </p:nvPicPr>
        <p:blipFill>
          <a:blip r:embed="rId2"/>
          <a:srcRect/>
          <a:stretch>
            <a:fillRect/>
          </a:stretch>
        </p:blipFill>
        <p:spPr bwMode="auto">
          <a:xfrm>
            <a:off x="469900" y="1568450"/>
            <a:ext cx="9956488" cy="365128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2755880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11203166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8043480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9747238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9994859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772234"/>
            <a:ext cx="10058400" cy="5655022"/>
          </a:xfrm>
          <a:prstGeom prst="rect">
            <a:avLst/>
          </a:prstGeom>
        </p:spPr>
      </p:pic>
    </p:spTree>
    <p:extLst>
      <p:ext uri="{BB962C8B-B14F-4D97-AF65-F5344CB8AC3E}">
        <p14:creationId xmlns:p14="http://schemas.microsoft.com/office/powerpoint/2010/main" val="16437258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2192002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300" y="772234"/>
            <a:ext cx="10058400" cy="5655022"/>
          </a:xfrm>
          <a:prstGeom prst="rect">
            <a:avLst/>
          </a:prstGeom>
        </p:spPr>
      </p:pic>
    </p:spTree>
    <p:extLst>
      <p:ext uri="{BB962C8B-B14F-4D97-AF65-F5344CB8AC3E}">
        <p14:creationId xmlns:p14="http://schemas.microsoft.com/office/powerpoint/2010/main" val="25676563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5889816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00" y="740484"/>
            <a:ext cx="10058400" cy="5655022"/>
          </a:xfrm>
          <a:prstGeom prst="rect">
            <a:avLst/>
          </a:prstGeom>
        </p:spPr>
      </p:pic>
    </p:spTree>
    <p:extLst>
      <p:ext uri="{BB962C8B-B14F-4D97-AF65-F5344CB8AC3E}">
        <p14:creationId xmlns:p14="http://schemas.microsoft.com/office/powerpoint/2010/main" val="8859206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693400" cy="5655022"/>
          </a:xfrm>
          <a:prstGeom prst="rect">
            <a:avLst/>
          </a:prstGeom>
        </p:spPr>
      </p:pic>
    </p:spTree>
    <p:extLst>
      <p:ext uri="{BB962C8B-B14F-4D97-AF65-F5344CB8AC3E}">
        <p14:creationId xmlns:p14="http://schemas.microsoft.com/office/powerpoint/2010/main" val="31854447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8198715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4295033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41298535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7113551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3428036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3615829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7779802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32396912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4371279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34788630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9534"/>
            <a:ext cx="10833100" cy="5655022"/>
          </a:xfrm>
          <a:prstGeom prst="rect">
            <a:avLst/>
          </a:prstGeom>
        </p:spPr>
      </p:pic>
    </p:spTree>
    <p:extLst>
      <p:ext uri="{BB962C8B-B14F-4D97-AF65-F5344CB8AC3E}">
        <p14:creationId xmlns:p14="http://schemas.microsoft.com/office/powerpoint/2010/main" val="30821523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4585624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10 Aug 2023 at 19_55.jpg"/>
          <p:cNvPicPr>
            <a:picLocks noChangeAspect="1"/>
          </p:cNvPicPr>
          <p:nvPr/>
        </p:nvPicPr>
        <p:blipFill>
          <a:blip r:embed="rId2"/>
          <a:stretch>
            <a:fillRect/>
          </a:stretch>
        </p:blipFill>
        <p:spPr>
          <a:xfrm>
            <a:off x="622300" y="425450"/>
            <a:ext cx="8605838" cy="6213601"/>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 Aug 2023 at 19_56 (1).jpg"/>
          <p:cNvPicPr>
            <a:picLocks noChangeAspect="1"/>
          </p:cNvPicPr>
          <p:nvPr/>
        </p:nvPicPr>
        <p:blipFill>
          <a:blip r:embed="rId2"/>
          <a:stretch>
            <a:fillRect/>
          </a:stretch>
        </p:blipFill>
        <p:spPr>
          <a:xfrm>
            <a:off x="622300" y="395625"/>
            <a:ext cx="9448800" cy="6240125"/>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 Aug 2023 at 19_56 (3).jpg"/>
          <p:cNvPicPr>
            <a:picLocks noChangeAspect="1"/>
          </p:cNvPicPr>
          <p:nvPr/>
        </p:nvPicPr>
        <p:blipFill>
          <a:blip r:embed="rId2"/>
          <a:stretch>
            <a:fillRect/>
          </a:stretch>
        </p:blipFill>
        <p:spPr>
          <a:xfrm>
            <a:off x="367792" y="425449"/>
            <a:ext cx="9627108" cy="6482901"/>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 Aug 2023 at 19_56.jpg"/>
          <p:cNvPicPr>
            <a:picLocks noChangeAspect="1"/>
          </p:cNvPicPr>
          <p:nvPr/>
        </p:nvPicPr>
        <p:blipFill>
          <a:blip r:embed="rId2"/>
          <a:stretch>
            <a:fillRect/>
          </a:stretch>
        </p:blipFill>
        <p:spPr>
          <a:xfrm>
            <a:off x="1017587" y="920750"/>
            <a:ext cx="8658225" cy="571500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 Aug 2023 at 19_57 (1).jpg"/>
          <p:cNvPicPr>
            <a:picLocks noChangeAspect="1"/>
          </p:cNvPicPr>
          <p:nvPr/>
        </p:nvPicPr>
        <p:blipFill>
          <a:blip r:embed="rId2"/>
          <a:stretch>
            <a:fillRect/>
          </a:stretch>
        </p:blipFill>
        <p:spPr>
          <a:xfrm>
            <a:off x="698500" y="501650"/>
            <a:ext cx="9002501" cy="663575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 Aug 2023 at 19_57 (2).jpg"/>
          <p:cNvPicPr>
            <a:picLocks noChangeAspect="1"/>
          </p:cNvPicPr>
          <p:nvPr/>
        </p:nvPicPr>
        <p:blipFill>
          <a:blip r:embed="rId2"/>
          <a:stretch>
            <a:fillRect/>
          </a:stretch>
        </p:blipFill>
        <p:spPr>
          <a:xfrm>
            <a:off x="622300" y="0"/>
            <a:ext cx="9601199" cy="7051064"/>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0 Aug 2023 at 19_57.jpg"/>
          <p:cNvPicPr>
            <a:picLocks noChangeAspect="1"/>
          </p:cNvPicPr>
          <p:nvPr/>
        </p:nvPicPr>
        <p:blipFill>
          <a:blip r:embed="rId2"/>
          <a:stretch>
            <a:fillRect/>
          </a:stretch>
        </p:blipFill>
        <p:spPr>
          <a:xfrm>
            <a:off x="546100" y="196850"/>
            <a:ext cx="9753600" cy="6192762"/>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 Aug 2023 at 19_58 (1).jpg"/>
          <p:cNvPicPr>
            <a:picLocks noChangeAspect="1"/>
          </p:cNvPicPr>
          <p:nvPr/>
        </p:nvPicPr>
        <p:blipFill>
          <a:blip r:embed="rId2"/>
          <a:stretch>
            <a:fillRect/>
          </a:stretch>
        </p:blipFill>
        <p:spPr>
          <a:xfrm>
            <a:off x="808608" y="501650"/>
            <a:ext cx="8495729" cy="613410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 Aug 2023 at 19_58 (2).jpg"/>
          <p:cNvPicPr>
            <a:picLocks noChangeAspect="1"/>
          </p:cNvPicPr>
          <p:nvPr/>
        </p:nvPicPr>
        <p:blipFill>
          <a:blip r:embed="rId2"/>
          <a:stretch>
            <a:fillRect/>
          </a:stretch>
        </p:blipFill>
        <p:spPr>
          <a:xfrm>
            <a:off x="983234" y="654050"/>
            <a:ext cx="8354441" cy="598170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841" t="16319" r="24011" b="4774"/>
          <a:stretch/>
        </p:blipFill>
        <p:spPr bwMode="auto">
          <a:xfrm>
            <a:off x="0" y="0"/>
            <a:ext cx="10693400" cy="8215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19154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5499" t="8578" r="11818" b="17985"/>
          <a:stretch/>
        </p:blipFill>
        <p:spPr>
          <a:xfrm>
            <a:off x="243106" y="501650"/>
            <a:ext cx="10450294" cy="6705600"/>
          </a:xfrm>
          <a:prstGeom prst="rect">
            <a:avLst/>
          </a:prstGeom>
        </p:spPr>
      </p:pic>
    </p:spTree>
    <p:extLst>
      <p:ext uri="{BB962C8B-B14F-4D97-AF65-F5344CB8AC3E}">
        <p14:creationId xmlns:p14="http://schemas.microsoft.com/office/powerpoint/2010/main" val="19019428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 Aug 2023 at 19_58 (3).jpg"/>
          <p:cNvPicPr>
            <a:picLocks noChangeAspect="1"/>
          </p:cNvPicPr>
          <p:nvPr/>
        </p:nvPicPr>
        <p:blipFill>
          <a:blip r:embed="rId2"/>
          <a:srcRect r="44533" b="37367"/>
          <a:stretch>
            <a:fillRect/>
          </a:stretch>
        </p:blipFill>
        <p:spPr>
          <a:xfrm>
            <a:off x="850900" y="0"/>
            <a:ext cx="7696200" cy="1873250"/>
          </a:xfrm>
          <a:prstGeom prst="rect">
            <a:avLst/>
          </a:prstGeom>
        </p:spPr>
      </p:pic>
      <p:pic>
        <p:nvPicPr>
          <p:cNvPr id="3" name="Picture 2" descr="10 Aug 2023 at 19_58.jpg"/>
          <p:cNvPicPr>
            <a:picLocks noChangeAspect="1"/>
          </p:cNvPicPr>
          <p:nvPr/>
        </p:nvPicPr>
        <p:blipFill>
          <a:blip r:embed="rId3"/>
          <a:stretch>
            <a:fillRect/>
          </a:stretch>
        </p:blipFill>
        <p:spPr>
          <a:xfrm>
            <a:off x="546100" y="1841500"/>
            <a:ext cx="8763000" cy="571500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4786" r="12173" b="10756"/>
          <a:stretch/>
        </p:blipFill>
        <p:spPr>
          <a:xfrm>
            <a:off x="0" y="0"/>
            <a:ext cx="10693400" cy="755650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4394" r="12122" b="9193"/>
          <a:stretch/>
        </p:blipFill>
        <p:spPr>
          <a:xfrm>
            <a:off x="0" y="-184150"/>
            <a:ext cx="10693400" cy="774065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4394" r="13068" b="12227"/>
          <a:stretch/>
        </p:blipFill>
        <p:spPr>
          <a:xfrm>
            <a:off x="0" y="0"/>
            <a:ext cx="10693400" cy="7556499"/>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550" y="273050"/>
            <a:ext cx="9144000" cy="1938992"/>
          </a:xfrm>
          <a:prstGeom prst="rect">
            <a:avLst/>
          </a:prstGeom>
        </p:spPr>
        <p:txBody>
          <a:bodyPr wrap="square">
            <a:spAutoFit/>
          </a:bodyPr>
          <a:lstStyle/>
          <a:p>
            <a:pPr marL="342900" indent="-342900">
              <a:buAutoNum type="arabicPeriod"/>
            </a:pPr>
            <a:r>
              <a:rPr lang="en-US" sz="2400" dirty="0" smtClean="0"/>
              <a:t>site:</a:t>
            </a:r>
          </a:p>
          <a:p>
            <a:r>
              <a:rPr lang="en-US" sz="2400" dirty="0"/>
              <a:t>If you want to search through specific websites like Wikipedia or YouTube</a:t>
            </a:r>
            <a:r>
              <a:rPr lang="en-US" sz="2400" dirty="0" smtClean="0"/>
              <a:t>,</a:t>
            </a:r>
          </a:p>
          <a:p>
            <a:r>
              <a:rPr lang="en-US" sz="2400" dirty="0" smtClean="0"/>
              <a:t> </a:t>
            </a:r>
            <a:r>
              <a:rPr lang="en-US" sz="2400" dirty="0"/>
              <a:t>but not other sites, </a:t>
            </a:r>
            <a:r>
              <a:rPr lang="en-US" sz="2400" dirty="0" err="1" smtClean="0"/>
              <a:t>site:youtube.com</a:t>
            </a:r>
            <a:r>
              <a:rPr lang="en-US" sz="2400" dirty="0"/>
              <a:t> or </a:t>
            </a:r>
            <a:r>
              <a:rPr lang="en-US" sz="2400" dirty="0" err="1" smtClean="0"/>
              <a:t>site:wikipedia.org</a:t>
            </a:r>
            <a:r>
              <a:rPr lang="en-US" sz="2400" dirty="0"/>
              <a:t> is what you need.</a:t>
            </a:r>
          </a:p>
        </p:txBody>
      </p:sp>
      <p:sp>
        <p:nvSpPr>
          <p:cNvPr id="4" name="Rectangle 3"/>
          <p:cNvSpPr/>
          <p:nvPr/>
        </p:nvSpPr>
        <p:spPr>
          <a:xfrm>
            <a:off x="184150" y="2218392"/>
            <a:ext cx="9144000" cy="1200329"/>
          </a:xfrm>
          <a:prstGeom prst="rect">
            <a:avLst/>
          </a:prstGeom>
        </p:spPr>
        <p:txBody>
          <a:bodyPr wrap="square">
            <a:spAutoFit/>
          </a:bodyPr>
          <a:lstStyle/>
          <a:p>
            <a:r>
              <a:rPr lang="en-US" sz="2400" dirty="0" smtClean="0"/>
              <a:t>2. related: You can use this search operator to find websites that are related to the site in question</a:t>
            </a:r>
          </a:p>
          <a:p>
            <a:r>
              <a:rPr lang="en-US" sz="2400" dirty="0" err="1" smtClean="0"/>
              <a:t>Related:www.amazon.com</a:t>
            </a:r>
            <a:endParaRPr lang="en-US" sz="2400" dirty="0"/>
          </a:p>
        </p:txBody>
      </p:sp>
      <p:sp>
        <p:nvSpPr>
          <p:cNvPr id="5" name="Rectangle 4"/>
          <p:cNvSpPr/>
          <p:nvPr/>
        </p:nvSpPr>
        <p:spPr>
          <a:xfrm>
            <a:off x="209550" y="3418721"/>
            <a:ext cx="9144000" cy="1200329"/>
          </a:xfrm>
          <a:prstGeom prst="rect">
            <a:avLst/>
          </a:prstGeom>
        </p:spPr>
        <p:txBody>
          <a:bodyPr wrap="square">
            <a:spAutoFit/>
          </a:bodyPr>
          <a:lstStyle/>
          <a:p>
            <a:r>
              <a:rPr lang="en-US" sz="2400" dirty="0"/>
              <a:t>3</a:t>
            </a:r>
            <a:r>
              <a:rPr lang="en-US" sz="2400" dirty="0" smtClean="0"/>
              <a:t>. </a:t>
            </a:r>
            <a:r>
              <a:rPr lang="en-US" sz="2400" dirty="0" err="1" smtClean="0"/>
              <a:t>OR:</a:t>
            </a:r>
            <a:r>
              <a:rPr lang="en-US" sz="2400" dirty="0" err="1"/>
              <a:t>If</a:t>
            </a:r>
            <a:r>
              <a:rPr lang="en-US" sz="2400" dirty="0"/>
              <a:t> you want to combine searches, simply add the capitalized </a:t>
            </a:r>
            <a:r>
              <a:rPr lang="en-US" sz="2400" dirty="0" smtClean="0"/>
              <a:t>OR</a:t>
            </a:r>
            <a:r>
              <a:rPr lang="en-US" sz="2400" dirty="0"/>
              <a:t> between your search terms (</a:t>
            </a:r>
            <a:r>
              <a:rPr lang="en-US" sz="2400" dirty="0" smtClean="0"/>
              <a:t>keyword1 OR keyword2</a:t>
            </a:r>
            <a:r>
              <a:rPr lang="en-US" sz="2400" dirty="0"/>
              <a:t>). </a:t>
            </a:r>
          </a:p>
        </p:txBody>
      </p:sp>
      <p:sp>
        <p:nvSpPr>
          <p:cNvPr id="6" name="Rectangle 5"/>
          <p:cNvSpPr/>
          <p:nvPr/>
        </p:nvSpPr>
        <p:spPr>
          <a:xfrm>
            <a:off x="184150" y="4619050"/>
            <a:ext cx="9144000" cy="830997"/>
          </a:xfrm>
          <a:prstGeom prst="rect">
            <a:avLst/>
          </a:prstGeom>
        </p:spPr>
        <p:txBody>
          <a:bodyPr wrap="square">
            <a:spAutoFit/>
          </a:bodyPr>
          <a:lstStyle/>
          <a:p>
            <a:r>
              <a:rPr lang="en-US" sz="2400" dirty="0" smtClean="0"/>
              <a:t>4.– </a:t>
            </a:r>
            <a:r>
              <a:rPr lang="en-US" sz="2400" dirty="0"/>
              <a:t>Minus: Exclude keyword or </a:t>
            </a:r>
            <a:r>
              <a:rPr lang="en-US" sz="2400" dirty="0" smtClean="0"/>
              <a:t>phrase</a:t>
            </a:r>
          </a:p>
          <a:p>
            <a:r>
              <a:rPr lang="en-US" sz="2400" dirty="0" smtClean="0"/>
              <a:t>Ex: </a:t>
            </a:r>
            <a:r>
              <a:rPr lang="en-US" sz="2400" dirty="0" err="1" smtClean="0"/>
              <a:t>seo</a:t>
            </a:r>
            <a:r>
              <a:rPr lang="en-US" sz="2400" dirty="0" smtClean="0"/>
              <a:t> --</a:t>
            </a:r>
            <a:r>
              <a:rPr lang="en-US" sz="2400" dirty="0" err="1" smtClean="0"/>
              <a:t>ppc</a:t>
            </a:r>
            <a:endParaRPr lang="en-US" sz="2400" dirty="0"/>
          </a:p>
        </p:txBody>
      </p:sp>
      <p:sp>
        <p:nvSpPr>
          <p:cNvPr id="8" name="Rectangle 7"/>
          <p:cNvSpPr/>
          <p:nvPr/>
        </p:nvSpPr>
        <p:spPr>
          <a:xfrm>
            <a:off x="336550" y="5835650"/>
            <a:ext cx="9144000" cy="830997"/>
          </a:xfrm>
          <a:prstGeom prst="rect">
            <a:avLst/>
          </a:prstGeom>
        </p:spPr>
        <p:txBody>
          <a:bodyPr wrap="square">
            <a:spAutoFit/>
          </a:bodyPr>
          <a:lstStyle/>
          <a:p>
            <a:r>
              <a:rPr lang="en-US" sz="2400" dirty="0" smtClean="0"/>
              <a:t>4.Cache :</a:t>
            </a:r>
            <a:r>
              <a:rPr lang="en-US" sz="2400" dirty="0"/>
              <a:t>Find the most recent cache of a webpage</a:t>
            </a:r>
            <a:r>
              <a:rPr lang="en-US" sz="2400" dirty="0" smtClean="0"/>
              <a:t>.</a:t>
            </a:r>
          </a:p>
          <a:p>
            <a:r>
              <a:rPr lang="en-US" sz="2400" dirty="0" err="1" smtClean="0"/>
              <a:t>Ex:cache:amazon.com</a:t>
            </a:r>
            <a:endParaRPr lang="en-US" sz="2400" dirty="0"/>
          </a:p>
        </p:txBody>
      </p:sp>
    </p:spTree>
    <p:extLst>
      <p:ext uri="{BB962C8B-B14F-4D97-AF65-F5344CB8AC3E}">
        <p14:creationId xmlns:p14="http://schemas.microsoft.com/office/powerpoint/2010/main" val="13771633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0100" y="501650"/>
            <a:ext cx="5346700" cy="646331"/>
          </a:xfrm>
          <a:prstGeom prst="rect">
            <a:avLst/>
          </a:prstGeom>
        </p:spPr>
        <p:txBody>
          <a:bodyPr>
            <a:spAutoFit/>
          </a:bodyPr>
          <a:lstStyle/>
          <a:p>
            <a:r>
              <a:rPr lang="en-US" dirty="0"/>
              <a:t> </a:t>
            </a:r>
          </a:p>
          <a:p>
            <a:r>
              <a:rPr lang="en-US" b="1" u="sng" dirty="0"/>
              <a:t> 3 Keyword Research and Tracking Results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0" y="1147981"/>
            <a:ext cx="10058400" cy="5655022"/>
          </a:xfrm>
          <a:prstGeom prst="rect">
            <a:avLst/>
          </a:prstGeom>
        </p:spPr>
      </p:pic>
    </p:spTree>
    <p:extLst>
      <p:ext uri="{BB962C8B-B14F-4D97-AF65-F5344CB8AC3E}">
        <p14:creationId xmlns:p14="http://schemas.microsoft.com/office/powerpoint/2010/main" val="19232969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731"/>
            <a:ext cx="10058400" cy="5657850"/>
          </a:xfrm>
          <a:prstGeom prst="rect">
            <a:avLst/>
          </a:prstGeom>
        </p:spPr>
      </p:pic>
    </p:spTree>
    <p:extLst>
      <p:ext uri="{BB962C8B-B14F-4D97-AF65-F5344CB8AC3E}">
        <p14:creationId xmlns:p14="http://schemas.microsoft.com/office/powerpoint/2010/main" val="32333956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42884701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8016894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1548405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048119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31759115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2054305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0973888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7737278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41867434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2900" y="273050"/>
            <a:ext cx="6186309" cy="369332"/>
          </a:xfrm>
          <a:prstGeom prst="rect">
            <a:avLst/>
          </a:prstGeom>
        </p:spPr>
        <p:txBody>
          <a:bodyPr wrap="none">
            <a:spAutoFit/>
          </a:bodyPr>
          <a:lstStyle/>
          <a:p>
            <a:r>
              <a:rPr lang="en-US" dirty="0"/>
              <a:t> </a:t>
            </a:r>
            <a:r>
              <a:rPr lang="en-US" dirty="0" smtClean="0"/>
              <a:t>Determining </a:t>
            </a:r>
            <a:r>
              <a:rPr lang="en-US" dirty="0"/>
              <a:t>Keyword Value &amp; Leveraging the Long Tail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15686436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7253380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5388110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30202116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34299376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73875819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2234"/>
            <a:ext cx="10058400" cy="5655022"/>
          </a:xfrm>
          <a:prstGeom prst="rect">
            <a:avLst/>
          </a:prstGeom>
        </p:spPr>
      </p:pic>
    </p:spTree>
    <p:extLst>
      <p:ext uri="{BB962C8B-B14F-4D97-AF65-F5344CB8AC3E}">
        <p14:creationId xmlns:p14="http://schemas.microsoft.com/office/powerpoint/2010/main" val="2475338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3700" y="196850"/>
            <a:ext cx="10299700" cy="523220"/>
          </a:xfrm>
          <a:prstGeom prst="rect">
            <a:avLst/>
          </a:prstGeom>
        </p:spPr>
        <p:txBody>
          <a:bodyPr wrap="square">
            <a:spAutoFit/>
          </a:bodyPr>
          <a:lstStyle/>
          <a:p>
            <a:r>
              <a:rPr lang="en-US" sz="2800" b="1" dirty="0" smtClean="0"/>
              <a:t>Why Measuring Success Is Essential to the SEO Process</a:t>
            </a:r>
            <a:endParaRPr lang="en-US" sz="2800" b="1" dirty="0"/>
          </a:p>
        </p:txBody>
      </p:sp>
      <p:sp>
        <p:nvSpPr>
          <p:cNvPr id="3" name="Rectangle 2"/>
          <p:cNvSpPr/>
          <p:nvPr/>
        </p:nvSpPr>
        <p:spPr>
          <a:xfrm>
            <a:off x="774700" y="882650"/>
            <a:ext cx="8915400" cy="2677656"/>
          </a:xfrm>
          <a:prstGeom prst="rect">
            <a:avLst/>
          </a:prstGeom>
        </p:spPr>
        <p:txBody>
          <a:bodyPr wrap="square">
            <a:spAutoFit/>
          </a:bodyPr>
          <a:lstStyle/>
          <a:p>
            <a:r>
              <a:rPr lang="en-US" sz="2800" dirty="0" smtClean="0"/>
              <a:t>Measuring progress of efforts is the key to be successful. </a:t>
            </a:r>
          </a:p>
          <a:p>
            <a:r>
              <a:rPr lang="en-US" sz="2800" dirty="0" smtClean="0"/>
              <a:t> Measurement of efforts during SEO project is essential to know the effectiveness of efforts,</a:t>
            </a:r>
          </a:p>
          <a:p>
            <a:r>
              <a:rPr lang="en-US" sz="2800" dirty="0" smtClean="0"/>
              <a:t>  To review the work done, to produce reports and to control the project time line chart during the planning.</a:t>
            </a:r>
            <a:endParaRPr lang="en-US" sz="2800" dirty="0"/>
          </a:p>
        </p:txBody>
      </p:sp>
      <p:sp>
        <p:nvSpPr>
          <p:cNvPr id="4" name="Rectangle 3"/>
          <p:cNvSpPr/>
          <p:nvPr/>
        </p:nvSpPr>
        <p:spPr>
          <a:xfrm>
            <a:off x="774700" y="4006850"/>
            <a:ext cx="7912100" cy="3108543"/>
          </a:xfrm>
          <a:prstGeom prst="rect">
            <a:avLst/>
          </a:prstGeom>
        </p:spPr>
        <p:txBody>
          <a:bodyPr wrap="square">
            <a:spAutoFit/>
          </a:bodyPr>
          <a:lstStyle/>
          <a:p>
            <a:r>
              <a:rPr lang="en-US" sz="2800" dirty="0" smtClean="0"/>
              <a:t>Following factors need to be considered while measuring the effectiveness of the site.</a:t>
            </a:r>
          </a:p>
          <a:p>
            <a:r>
              <a:rPr lang="en-US" sz="2800" dirty="0" smtClean="0"/>
              <a:t>  Traffic rate </a:t>
            </a:r>
          </a:p>
          <a:p>
            <a:r>
              <a:rPr lang="en-US" sz="2800" dirty="0" smtClean="0"/>
              <a:t> Lead generation </a:t>
            </a:r>
          </a:p>
          <a:p>
            <a:r>
              <a:rPr lang="en-US" sz="2800" dirty="0" smtClean="0"/>
              <a:t> Revenue</a:t>
            </a:r>
          </a:p>
          <a:p>
            <a:r>
              <a:rPr lang="en-US" sz="2800" dirty="0" smtClean="0"/>
              <a:t>  Branding value</a:t>
            </a:r>
          </a:p>
          <a:p>
            <a:r>
              <a:rPr lang="en-US" sz="2800" dirty="0" smtClean="0"/>
              <a:t>  Acceptance</a:t>
            </a:r>
            <a:endParaRPr lang="en-US" sz="2800" dirty="0"/>
          </a:p>
        </p:txBody>
      </p:sp>
    </p:spTree>
    <p:extLst>
      <p:ext uri="{BB962C8B-B14F-4D97-AF65-F5344CB8AC3E}">
        <p14:creationId xmlns:p14="http://schemas.microsoft.com/office/powerpoint/2010/main" val="31372223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98700" y="196850"/>
            <a:ext cx="3861955" cy="461665"/>
          </a:xfrm>
          <a:prstGeom prst="rect">
            <a:avLst/>
          </a:prstGeom>
        </p:spPr>
        <p:txBody>
          <a:bodyPr wrap="none">
            <a:spAutoFit/>
          </a:bodyPr>
          <a:lstStyle/>
          <a:p>
            <a:r>
              <a:rPr lang="en-US" sz="2400" b="1" dirty="0" smtClean="0"/>
              <a:t>Measuring Search Traffic</a:t>
            </a:r>
            <a:endParaRPr lang="en-US" sz="2400" b="1" dirty="0"/>
          </a:p>
        </p:txBody>
      </p:sp>
      <p:sp>
        <p:nvSpPr>
          <p:cNvPr id="4" name="Rectangle 3"/>
          <p:cNvSpPr/>
          <p:nvPr/>
        </p:nvSpPr>
        <p:spPr>
          <a:xfrm>
            <a:off x="317500" y="1035050"/>
            <a:ext cx="9525000" cy="1200329"/>
          </a:xfrm>
          <a:prstGeom prst="rect">
            <a:avLst/>
          </a:prstGeom>
        </p:spPr>
        <p:txBody>
          <a:bodyPr wrap="square">
            <a:spAutoFit/>
          </a:bodyPr>
          <a:lstStyle/>
          <a:p>
            <a:pPr marL="342900" indent="-342900">
              <a:buAutoNum type="arabicPeriod"/>
            </a:pPr>
            <a:r>
              <a:rPr lang="en-US" sz="2400" dirty="0" smtClean="0"/>
              <a:t>Find and measure the keywords</a:t>
            </a:r>
          </a:p>
          <a:p>
            <a:r>
              <a:rPr lang="en-US" sz="2400" dirty="0" smtClean="0"/>
              <a:t> 2. Identify and measure inbound links. </a:t>
            </a:r>
          </a:p>
          <a:p>
            <a:r>
              <a:rPr lang="en-US" sz="2400" dirty="0" smtClean="0"/>
              <a:t>3. Find and measure the conversion rate and traffic. </a:t>
            </a:r>
            <a:endParaRPr lang="en-US" sz="2400" dirty="0"/>
          </a:p>
        </p:txBody>
      </p:sp>
      <p:sp>
        <p:nvSpPr>
          <p:cNvPr id="5" name="Rectangle 4"/>
          <p:cNvSpPr/>
          <p:nvPr/>
        </p:nvSpPr>
        <p:spPr>
          <a:xfrm>
            <a:off x="374650" y="2406650"/>
            <a:ext cx="9213850" cy="3046988"/>
          </a:xfrm>
          <a:prstGeom prst="rect">
            <a:avLst/>
          </a:prstGeom>
        </p:spPr>
        <p:txBody>
          <a:bodyPr wrap="square">
            <a:spAutoFit/>
          </a:bodyPr>
          <a:lstStyle/>
          <a:p>
            <a:r>
              <a:rPr lang="en-US" sz="2400" dirty="0"/>
              <a:t>Although these tools provide valuable data, they are very limited in scope, and other tools out there provide significantly more data.  Here are some of the best-known options: </a:t>
            </a:r>
          </a:p>
          <a:p>
            <a:r>
              <a:rPr lang="en-US" sz="2400" dirty="0"/>
              <a:t>•Google Analytics</a:t>
            </a:r>
          </a:p>
          <a:p>
            <a:r>
              <a:rPr lang="en-US" sz="2400" dirty="0"/>
              <a:t> • </a:t>
            </a:r>
            <a:r>
              <a:rPr lang="en-US" sz="2400" dirty="0" err="1"/>
              <a:t>Woopra</a:t>
            </a:r>
            <a:endParaRPr lang="en-US" sz="2400" dirty="0"/>
          </a:p>
          <a:p>
            <a:r>
              <a:rPr lang="en-US" sz="2400" dirty="0"/>
              <a:t> • </a:t>
            </a:r>
            <a:r>
              <a:rPr lang="en-US" sz="2400" dirty="0" err="1"/>
              <a:t>Clicky</a:t>
            </a:r>
            <a:endParaRPr lang="en-US" sz="2400" dirty="0"/>
          </a:p>
          <a:p>
            <a:r>
              <a:rPr lang="en-US" sz="2400" dirty="0"/>
              <a:t>• Yahoo! Web Analytics </a:t>
            </a:r>
          </a:p>
          <a:p>
            <a:r>
              <a:rPr lang="en-US" sz="2400" dirty="0"/>
              <a:t>• Web trends</a:t>
            </a:r>
            <a:endParaRPr lang="en-US" sz="2400" dirty="0"/>
          </a:p>
        </p:txBody>
      </p:sp>
      <p:sp>
        <p:nvSpPr>
          <p:cNvPr id="6" name="Rectangle 5"/>
          <p:cNvSpPr/>
          <p:nvPr/>
        </p:nvSpPr>
        <p:spPr>
          <a:xfrm>
            <a:off x="400050" y="5661978"/>
            <a:ext cx="8451850" cy="1569660"/>
          </a:xfrm>
          <a:prstGeom prst="rect">
            <a:avLst/>
          </a:prstGeom>
        </p:spPr>
        <p:txBody>
          <a:bodyPr wrap="square">
            <a:spAutoFit/>
          </a:bodyPr>
          <a:lstStyle/>
          <a:p>
            <a:r>
              <a:rPr lang="en-US" sz="2400" dirty="0"/>
              <a:t>Selecting the Right Analytics Package:  Web analytics tools measure the site traffic in the following ways.</a:t>
            </a:r>
          </a:p>
          <a:p>
            <a:r>
              <a:rPr lang="en-US" sz="2400" dirty="0"/>
              <a:t> 1. Log files tracking </a:t>
            </a:r>
          </a:p>
          <a:p>
            <a:r>
              <a:rPr lang="en-US" sz="2400" dirty="0"/>
              <a:t>2. JavaScript tracking</a:t>
            </a:r>
            <a:endParaRPr lang="en-US" sz="2400" dirty="0"/>
          </a:p>
        </p:txBody>
      </p:sp>
    </p:spTree>
    <p:extLst>
      <p:ext uri="{BB962C8B-B14F-4D97-AF65-F5344CB8AC3E}">
        <p14:creationId xmlns:p14="http://schemas.microsoft.com/office/powerpoint/2010/main" val="16786928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278" y="458460"/>
            <a:ext cx="6139822" cy="523220"/>
          </a:xfrm>
          <a:prstGeom prst="rect">
            <a:avLst/>
          </a:prstGeom>
        </p:spPr>
        <p:txBody>
          <a:bodyPr wrap="none">
            <a:spAutoFit/>
          </a:bodyPr>
          <a:lstStyle/>
          <a:p>
            <a:pPr marL="457200" indent="-342900" algn="l" rtl="0">
              <a:buSzPts val="1800"/>
              <a:buChar char="●"/>
            </a:pPr>
            <a:r>
              <a:rPr lang="en" sz="2800" dirty="0"/>
              <a:t>Tying SEO to Conversion and ROI</a:t>
            </a:r>
            <a:endParaRPr lang="en-US" sz="2800" dirty="0"/>
          </a:p>
        </p:txBody>
      </p:sp>
      <p:sp>
        <p:nvSpPr>
          <p:cNvPr id="3" name="Rectangle 2"/>
          <p:cNvSpPr/>
          <p:nvPr/>
        </p:nvSpPr>
        <p:spPr>
          <a:xfrm>
            <a:off x="1079500" y="2101850"/>
            <a:ext cx="7086600" cy="3539430"/>
          </a:xfrm>
          <a:prstGeom prst="rect">
            <a:avLst/>
          </a:prstGeom>
        </p:spPr>
        <p:txBody>
          <a:bodyPr wrap="square">
            <a:spAutoFit/>
          </a:bodyPr>
          <a:lstStyle/>
          <a:p>
            <a:pPr marL="457200" lvl="0" indent="-342900" algn="l" rtl="0">
              <a:spcBef>
                <a:spcPts val="0"/>
              </a:spcBef>
              <a:spcAft>
                <a:spcPts val="0"/>
              </a:spcAft>
              <a:buSzPts val="1800"/>
              <a:buChar char="●"/>
            </a:pPr>
            <a:r>
              <a:rPr lang="en-US" sz="2800" dirty="0" smtClean="0"/>
              <a:t>Sales/sales revenue</a:t>
            </a:r>
          </a:p>
          <a:p>
            <a:pPr marL="457200" lvl="0" indent="-342900" algn="l" rtl="0">
              <a:spcBef>
                <a:spcPts val="0"/>
              </a:spcBef>
              <a:spcAft>
                <a:spcPts val="0"/>
              </a:spcAft>
              <a:buSzPts val="1800"/>
              <a:buChar char="●"/>
            </a:pPr>
            <a:r>
              <a:rPr lang="en-US" sz="2800" dirty="0" smtClean="0"/>
              <a:t>Email/blog/newsletter subscriptions</a:t>
            </a:r>
          </a:p>
          <a:p>
            <a:pPr marL="457200" lvl="0" indent="-342900" algn="l" rtl="0">
              <a:spcBef>
                <a:spcPts val="0"/>
              </a:spcBef>
              <a:spcAft>
                <a:spcPts val="0"/>
              </a:spcAft>
              <a:buSzPts val="1800"/>
              <a:buChar char="●"/>
            </a:pPr>
            <a:r>
              <a:rPr lang="en-US" sz="2800" dirty="0" smtClean="0"/>
              <a:t>Sign-ups</a:t>
            </a:r>
          </a:p>
          <a:p>
            <a:pPr marL="457200" lvl="0" indent="-342900" algn="l" rtl="0">
              <a:spcBef>
                <a:spcPts val="0"/>
              </a:spcBef>
              <a:spcAft>
                <a:spcPts val="0"/>
              </a:spcAft>
              <a:buSzPts val="1800"/>
              <a:buChar char="●"/>
            </a:pPr>
            <a:r>
              <a:rPr lang="en-US" sz="2800" dirty="0" smtClean="0"/>
              <a:t>Downloads</a:t>
            </a:r>
          </a:p>
          <a:p>
            <a:pPr marL="457200" lvl="0" indent="-342900" algn="l" rtl="0">
              <a:spcBef>
                <a:spcPts val="0"/>
              </a:spcBef>
              <a:spcAft>
                <a:spcPts val="0"/>
              </a:spcAft>
              <a:buSzPts val="1800"/>
              <a:buChar char="●"/>
            </a:pPr>
            <a:r>
              <a:rPr lang="en-US" sz="2800" dirty="0" smtClean="0"/>
              <a:t>Contact forms and phone calls</a:t>
            </a:r>
          </a:p>
          <a:p>
            <a:pPr marL="457200" lvl="0" indent="-342900" algn="l" rtl="0">
              <a:spcBef>
                <a:spcPts val="0"/>
              </a:spcBef>
              <a:spcAft>
                <a:spcPts val="0"/>
              </a:spcAft>
              <a:buSzPts val="1800"/>
              <a:buChar char="●"/>
            </a:pPr>
            <a:r>
              <a:rPr lang="en-US" sz="2800" dirty="0" smtClean="0"/>
              <a:t>Visitors who share</a:t>
            </a:r>
          </a:p>
          <a:p>
            <a:pPr marL="457200" lvl="0" indent="-342900" algn="l" rtl="0">
              <a:spcBef>
                <a:spcPts val="0"/>
              </a:spcBef>
              <a:spcAft>
                <a:spcPts val="0"/>
              </a:spcAft>
              <a:buSzPts val="1800"/>
              <a:buChar char="●"/>
            </a:pPr>
            <a:r>
              <a:rPr lang="en-US" sz="2800" dirty="0" smtClean="0"/>
              <a:t>Visitors who link</a:t>
            </a:r>
          </a:p>
          <a:p>
            <a:pPr marL="457200" lvl="0" indent="-342900" algn="l" rtl="0">
              <a:spcBef>
                <a:spcPts val="0"/>
              </a:spcBef>
              <a:spcAft>
                <a:spcPts val="0"/>
              </a:spcAft>
              <a:buSzPts val="1800"/>
              <a:buChar char="●"/>
            </a:pPr>
            <a:r>
              <a:rPr lang="en-US" sz="2800" dirty="0" smtClean="0"/>
              <a:t>Visitors who publicize</a:t>
            </a:r>
            <a:endParaRPr lang="en-US" sz="2800" dirty="0"/>
          </a:p>
        </p:txBody>
      </p:sp>
    </p:spTree>
    <p:extLst>
      <p:ext uri="{BB962C8B-B14F-4D97-AF65-F5344CB8AC3E}">
        <p14:creationId xmlns:p14="http://schemas.microsoft.com/office/powerpoint/2010/main" val="2990254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0100" y="196850"/>
            <a:ext cx="6596678" cy="461665"/>
          </a:xfrm>
          <a:prstGeom prst="rect">
            <a:avLst/>
          </a:prstGeom>
        </p:spPr>
        <p:txBody>
          <a:bodyPr wrap="none">
            <a:spAutoFit/>
          </a:bodyPr>
          <a:lstStyle/>
          <a:p>
            <a:r>
              <a:rPr lang="en-US" sz="2400" b="1" dirty="0"/>
              <a:t>Competitive and Diagnostic Search Metrics </a:t>
            </a:r>
          </a:p>
        </p:txBody>
      </p:sp>
      <p:sp>
        <p:nvSpPr>
          <p:cNvPr id="3" name="Rectangle 2"/>
          <p:cNvSpPr/>
          <p:nvPr/>
        </p:nvSpPr>
        <p:spPr>
          <a:xfrm>
            <a:off x="241300" y="914718"/>
            <a:ext cx="9601200" cy="5262979"/>
          </a:xfrm>
          <a:prstGeom prst="rect">
            <a:avLst/>
          </a:prstGeom>
        </p:spPr>
        <p:txBody>
          <a:bodyPr wrap="square">
            <a:spAutoFit/>
          </a:bodyPr>
          <a:lstStyle/>
          <a:p>
            <a:r>
              <a:rPr lang="en-US" sz="2400" dirty="0" smtClean="0"/>
              <a:t>Site Indexing Data: </a:t>
            </a:r>
          </a:p>
          <a:p>
            <a:r>
              <a:rPr lang="en-US" sz="2400" dirty="0" smtClean="0"/>
              <a:t> It is valuable to know how many pages in your site are in a search engine‘s index. This is interesting for two reasons: </a:t>
            </a:r>
          </a:p>
          <a:p>
            <a:r>
              <a:rPr lang="en-US" sz="2400" dirty="0" smtClean="0"/>
              <a:t>• To determine whether important parts of your site are not in the index (if key parts Of the site are not in the index, you can embark on an effort to determine why)</a:t>
            </a:r>
          </a:p>
          <a:p>
            <a:r>
              <a:rPr lang="en-US" sz="2400" dirty="0" smtClean="0"/>
              <a:t> • To learn about your competitors‘ sites and strategies. </a:t>
            </a:r>
          </a:p>
          <a:p>
            <a:r>
              <a:rPr lang="en-US" sz="2400" dirty="0" smtClean="0"/>
              <a:t> One important thing to note is that the results that site: commands return are fast estimates, and aren‘t as accurate as the reports generated by Google Webmaster Tools based on your XML Sitemap. You can use them to give you a general impression, but that is all.</a:t>
            </a:r>
          </a:p>
          <a:p>
            <a:endParaRPr lang="en-US" sz="2400" dirty="0"/>
          </a:p>
          <a:p>
            <a:r>
              <a:rPr lang="en-US" sz="2400" dirty="0" smtClean="0"/>
              <a:t>Link Building, Link Tracking, and Link-Based Metrics (Including Anchor Text Analysis):</a:t>
            </a:r>
            <a:endParaRPr lang="en-US" sz="2400" dirty="0"/>
          </a:p>
        </p:txBody>
      </p:sp>
    </p:spTree>
    <p:extLst>
      <p:ext uri="{BB962C8B-B14F-4D97-AF65-F5344CB8AC3E}">
        <p14:creationId xmlns:p14="http://schemas.microsoft.com/office/powerpoint/2010/main" val="5567053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1900" y="425450"/>
            <a:ext cx="8534400" cy="830997"/>
          </a:xfrm>
          <a:prstGeom prst="rect">
            <a:avLst/>
          </a:prstGeom>
        </p:spPr>
        <p:txBody>
          <a:bodyPr wrap="square">
            <a:spAutoFit/>
          </a:bodyPr>
          <a:lstStyle/>
          <a:p>
            <a:r>
              <a:rPr lang="en-US" sz="2400" b="1" dirty="0"/>
              <a:t>Performance indicators for Long Tail SEO &amp; Future Trends</a:t>
            </a:r>
          </a:p>
        </p:txBody>
      </p:sp>
      <p:sp>
        <p:nvSpPr>
          <p:cNvPr id="3" name="Rectangle 2"/>
          <p:cNvSpPr/>
          <p:nvPr/>
        </p:nvSpPr>
        <p:spPr>
          <a:xfrm>
            <a:off x="352425" y="1111250"/>
            <a:ext cx="10293350" cy="2031325"/>
          </a:xfrm>
          <a:prstGeom prst="rect">
            <a:avLst/>
          </a:prstGeom>
        </p:spPr>
        <p:txBody>
          <a:bodyPr wrap="square">
            <a:spAutoFit/>
          </a:bodyPr>
          <a:lstStyle/>
          <a:p>
            <a:pPr fontAlgn="base"/>
            <a:r>
              <a:rPr lang="en-US" dirty="0"/>
              <a:t>Brand-to-Non-Brand Ratio</a:t>
            </a:r>
          </a:p>
          <a:p>
            <a:pPr fontAlgn="base"/>
            <a:r>
              <a:rPr lang="en-US" dirty="0"/>
              <a:t>This is the percentage of your natural search traffic that comes from brand keywords versus non-brand keywords.</a:t>
            </a:r>
          </a:p>
          <a:p>
            <a:pPr fontAlgn="base"/>
            <a:r>
              <a:rPr lang="en-US" dirty="0"/>
              <a:t>If the ratio is high and most of your traffic is coming from searches for your brand, this signals that your SEO is fundamentally broken. The lower the ratio, the more of the long tail of natural search you likely are capturing. This metric is an excellent gauge of the success of your optimization initiatives.</a:t>
            </a:r>
          </a:p>
        </p:txBody>
      </p:sp>
      <p:sp>
        <p:nvSpPr>
          <p:cNvPr id="4" name="Rectangle 3"/>
          <p:cNvSpPr/>
          <p:nvPr/>
        </p:nvSpPr>
        <p:spPr>
          <a:xfrm>
            <a:off x="327023" y="3206075"/>
            <a:ext cx="9972675" cy="4955203"/>
          </a:xfrm>
          <a:prstGeom prst="rect">
            <a:avLst/>
          </a:prstGeom>
        </p:spPr>
        <p:txBody>
          <a:bodyPr wrap="square">
            <a:spAutoFit/>
          </a:bodyPr>
          <a:lstStyle/>
          <a:p>
            <a:pPr fontAlgn="base"/>
            <a:r>
              <a:rPr lang="en-US" sz="2000" dirty="0"/>
              <a:t>Unique Crawled URLs</a:t>
            </a:r>
          </a:p>
          <a:p>
            <a:pPr fontAlgn="base"/>
            <a:r>
              <a:rPr lang="en-US" sz="2000" dirty="0"/>
              <a:t>This is the number of unique (</a:t>
            </a:r>
            <a:r>
              <a:rPr lang="en-US" sz="2000" dirty="0" err="1"/>
              <a:t>nonduplicate</a:t>
            </a:r>
            <a:r>
              <a:rPr lang="en-US" sz="2000" dirty="0"/>
              <a:t>) web pages crawled by search engine spiders such as </a:t>
            </a:r>
            <a:r>
              <a:rPr lang="en-US" sz="2000" dirty="0" err="1"/>
              <a:t>Googlebot</a:t>
            </a:r>
            <a:r>
              <a:rPr lang="en-US" sz="2000" dirty="0"/>
              <a:t>. Your website is like your virtual sales force, bringing in prospects from the search engines. Think of each unique page as one of your virtual salespeople. The more unique pages you have, the more opportunities you have to sell through the search engines.</a:t>
            </a:r>
          </a:p>
          <a:p>
            <a:pPr fontAlgn="base"/>
            <a:endParaRPr lang="en-US" sz="2000" dirty="0"/>
          </a:p>
          <a:p>
            <a:pPr fontAlgn="base"/>
            <a:r>
              <a:rPr lang="en-US" sz="2000" dirty="0"/>
              <a:t>Search Visitors per Contributing Page</a:t>
            </a:r>
          </a:p>
          <a:p>
            <a:pPr fontAlgn="base"/>
            <a:r>
              <a:rPr lang="en-US" sz="2000" dirty="0"/>
              <a:t>This is the percentage of unique pages that yield search-delivered traffic in a given month.</a:t>
            </a:r>
          </a:p>
          <a:p>
            <a:pPr fontAlgn="base"/>
            <a:r>
              <a:rPr lang="en-US" sz="2000" dirty="0"/>
              <a:t>This ratio essentially is a key driver of the length of your long tail of natural search. The more pages yielding traffic from search engines, the healthier your SEO program is. </a:t>
            </a:r>
            <a:r>
              <a:rPr lang="en-US" sz="2000" dirty="0"/>
              <a:t>If only a small portion of your website is delivering searchers to your door, most of your </a:t>
            </a:r>
            <a:r>
              <a:rPr lang="en-US" sz="2000" dirty="0" smtClean="0"/>
              <a:t>pages.</a:t>
            </a:r>
            <a:endParaRPr lang="en-US" sz="2000" dirty="0"/>
          </a:p>
          <a:p>
            <a:r>
              <a:rPr lang="en-US" dirty="0" smtClean="0"/>
              <a:t/>
            </a:r>
            <a:br>
              <a:rPr lang="en-US" dirty="0" smtClean="0"/>
            </a:br>
            <a:endParaRPr lang="en-US" dirty="0"/>
          </a:p>
        </p:txBody>
      </p:sp>
    </p:spTree>
    <p:extLst>
      <p:ext uri="{BB962C8B-B14F-4D97-AF65-F5344CB8AC3E}">
        <p14:creationId xmlns:p14="http://schemas.microsoft.com/office/powerpoint/2010/main" val="2512838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1584</TotalTime>
  <Words>801</Words>
  <Application>Microsoft Office PowerPoint</Application>
  <PresentationFormat>Custom</PresentationFormat>
  <Paragraphs>104</Paragraphs>
  <Slides>110</Slides>
  <Notes>0</Notes>
  <HiddenSlides>0</HiddenSlides>
  <MMClips>0</MMClips>
  <ScaleCrop>false</ScaleCrop>
  <HeadingPairs>
    <vt:vector size="4" baseType="variant">
      <vt:variant>
        <vt:lpstr>Theme</vt:lpstr>
      </vt:variant>
      <vt:variant>
        <vt:i4>1</vt:i4>
      </vt:variant>
      <vt:variant>
        <vt:lpstr>Slide Titles</vt:lpstr>
      </vt:variant>
      <vt:variant>
        <vt:i4>110</vt:i4>
      </vt:variant>
    </vt:vector>
  </HeadingPairs>
  <TitlesOfParts>
    <vt:vector size="1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SEO Unit-2</dc:title>
  <dc:subject>SEO Unit-2</dc:subject>
  <dc:creator>CamScanner</dc:creator>
  <cp:lastModifiedBy>Mital</cp:lastModifiedBy>
  <cp:revision>32</cp:revision>
  <dcterms:created xsi:type="dcterms:W3CDTF">2025-01-25T06:08:43Z</dcterms:created>
  <dcterms:modified xsi:type="dcterms:W3CDTF">2025-01-29T05:36:22Z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2025-01-25T00:00:00Z</vt:filetime>
  </property>
  <property fmtid="{D5CDD505-2E9C-101B-9397-08002B2CF9AE}" pid="3" name="LastSaved">
    <vt:filetime>2025-01-25T00:00:00Z</vt:filetime>
  </property>
  <property fmtid="{D5CDD505-2E9C-101B-9397-08002B2CF9AE}" pid="4" name="Producer">
    <vt:lpwstr>intsig.com pdf producer</vt:lpwstr>
  </property>
</Properties>
</file>